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 Mono"/>
      <p:regular r:id="rId29"/>
      <p:bold r:id="rId30"/>
      <p:italic r:id="rId31"/>
      <p:boldItalic r:id="rId32"/>
    </p:embeddedFont>
    <p:embeddedFont>
      <p:font typeface="Nunito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AE325B8-6960-46CD-B2AE-CAE9CA7AD504}">
  <a:tblStyle styleId="{EAE325B8-6960-46CD-B2AE-CAE9CA7AD5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6.xml"/><Relationship Id="rId33" Type="http://schemas.openxmlformats.org/officeDocument/2006/relationships/font" Target="fonts/NunitoSans-regular.fntdata"/><Relationship Id="rId10" Type="http://schemas.openxmlformats.org/officeDocument/2006/relationships/slide" Target="slides/slide5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35" Type="http://schemas.openxmlformats.org/officeDocument/2006/relationships/font" Target="fonts/NunitoSans-italic.fntdata"/><Relationship Id="rId12" Type="http://schemas.openxmlformats.org/officeDocument/2006/relationships/slide" Target="slides/slide7.xml"/><Relationship Id="rId34" Type="http://schemas.openxmlformats.org/officeDocument/2006/relationships/font" Target="fonts/Nunito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Nunito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56781fa9e_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56781fa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15be48108_0_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15be48108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15be48108_0_1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15be48108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15be48108_0_1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15be48108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15be48108_0_1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15be48108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15be48108_0_1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15be4810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15be48108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15be48108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15be48108_0_2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15be48108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15be48108_0_2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15be48108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15be48108_0_2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15be48108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15be48108_0_3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15be48108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15be48108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15be4810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15be48108_0_3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15be48108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15be48108_0_3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15be48108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15be48108_0_3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15be4810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515be48108_0_3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515be48108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15be48108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15be4810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15be48108_0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15be4810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5be48108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15be4810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5be48108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15be4810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15be48108_0_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15be4810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15be48108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15be4810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15be48108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15be4810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Information">
  <p:cSld name="TITLE_AND_BODY_2_1_1">
    <p:bg>
      <p:bgPr>
        <a:solidFill>
          <a:srgbClr val="6093C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86" name="Google Shape;8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3">
            <a:alphaModFix/>
          </a:blip>
          <a:srcRect b="5413" l="0" r="0" t="5404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with intro text">
  <p:cSld name="TITLE_AND_BOD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2"/>
          <p:cNvSpPr txBox="1"/>
          <p:nvPr>
            <p:ph idx="2" type="body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 with intro text">
  <p:cSld name="TITLE_AND_BODY_1_2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" type="body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▪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eorgia"/>
              <a:buChar char="-"/>
              <a:defRPr i="1" sz="1600">
                <a:solidFill>
                  <a:schemeClr val="accent4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3"/>
          <p:cNvSpPr txBox="1"/>
          <p:nvPr>
            <p:ph idx="2" type="body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05" name="Google Shape;105;p13"/>
          <p:cNvSpPr txBox="1"/>
          <p:nvPr>
            <p:ph idx="3" type="body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left">
  <p:cSld name="TITLE_AND_BODY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4"/>
          <p:cNvSpPr txBox="1"/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4"/>
          <p:cNvSpPr txBox="1"/>
          <p:nvPr>
            <p:ph idx="1" type="body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half">
  <p:cSld name="TITLE_AND_BODY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3" name="Google Shape;123;p16"/>
          <p:cNvSpPr txBox="1"/>
          <p:nvPr>
            <p:ph idx="2" type="body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/>
        </p:txBody>
      </p:sp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0" name="Google Shape;130;p17"/>
          <p:cNvSpPr txBox="1"/>
          <p:nvPr>
            <p:ph idx="2" type="body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1" name="Google Shape;131;p17"/>
          <p:cNvSpPr txBox="1"/>
          <p:nvPr>
            <p:ph idx="3" type="body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1">
  <p:cSld name="TITLE_2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40335" y="0"/>
            <a:ext cx="460366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b="1"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b="1" sz="3000"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i="1" sz="300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i="1" sz="3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  <a:defRPr sz="18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5400000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Font typeface="Georgia"/>
              <a:buChar char="▪"/>
              <a:defRPr i="1" sz="2400">
                <a:latin typeface="Georgia"/>
                <a:ea typeface="Georgia"/>
                <a:cs typeface="Georgia"/>
                <a:sym typeface="Georgia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-"/>
              <a:defRPr i="1" sz="2400"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5" name="Google Shape;35;p6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  <a:endParaRPr sz="72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mo">
  <p:cSld name="TITLE_AND_BODY_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8"/>
          <p:cNvGrpSpPr/>
          <p:nvPr/>
        </p:nvGrpSpPr>
        <p:grpSpPr>
          <a:xfrm>
            <a:off x="234447" y="4229998"/>
            <a:ext cx="304009" cy="326513"/>
            <a:chOff x="616425" y="2329600"/>
            <a:chExt cx="361700" cy="388475"/>
          </a:xfrm>
        </p:grpSpPr>
        <p:sp>
          <p:nvSpPr>
            <p:cNvPr id="50" name="Google Shape;50;p8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8"/>
          <p:cNvSpPr txBox="1"/>
          <p:nvPr>
            <p:ph idx="2" type="title"/>
          </p:nvPr>
        </p:nvSpPr>
        <p:spPr>
          <a:xfrm>
            <a:off x="720163" y="4230050"/>
            <a:ext cx="1570500" cy="3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Think">
  <p:cSld name="TITLE_AND_BODY_2">
    <p:bg>
      <p:bgPr>
        <a:solidFill>
          <a:srgbClr val="6093C5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234450" y="1051100"/>
            <a:ext cx="20463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Think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7" name="Google Shape;67;p9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llEverywhere - Pair">
  <p:cSld name="TITLE_AND_BODY_2_1">
    <p:bg>
      <p:bgPr>
        <a:solidFill>
          <a:srgbClr val="6093C5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/>
        </p:txBody>
      </p:sp>
      <p:pic>
        <p:nvPicPr>
          <p:cNvPr id="74" name="Google Shape;7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585475" cy="135736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234450" y="1051100"/>
            <a:ext cx="20463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Pair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77" name="Google Shape;77;p10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8" name="Google Shape;78;p10"/>
          <p:cNvSpPr/>
          <p:nvPr/>
        </p:nvSpPr>
        <p:spPr>
          <a:xfrm>
            <a:off x="1166161" y="1232991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1349061" y="1162316"/>
            <a:ext cx="182888" cy="195070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3">
            <a:alphaModFix/>
          </a:blip>
          <a:srcRect b="5436" l="0" r="0" t="5436"/>
          <a:stretch/>
        </p:blipFill>
        <p:spPr>
          <a:xfrm>
            <a:off x="1" y="3395354"/>
            <a:ext cx="2585474" cy="174814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/>
          <p:nvPr/>
        </p:nvSpPr>
        <p:spPr>
          <a:xfrm>
            <a:off x="25" y="3928800"/>
            <a:ext cx="258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pollev.com/cse163</a:t>
            </a:r>
            <a:endParaRPr b="1" sz="170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10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searchengineland.com/google-reaffirms-15-searches-new-never-searched-273786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web.stanford.edu/class/cs168/l/l2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CH50zuS8DD0" TargetMode="External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4xG2aJa6UyY" TargetMode="Externa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ctrTitle"/>
          </p:nvPr>
        </p:nvSpPr>
        <p:spPr>
          <a:xfrm>
            <a:off x="468925" y="2387250"/>
            <a:ext cx="3728400" cy="22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CSE 163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Hashing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Hunter Schafer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 amt="31000"/>
          </a:blip>
          <a:stretch>
            <a:fillRect/>
          </a:stretch>
        </p:blipFill>
        <p:spPr>
          <a:xfrm>
            <a:off x="2168150" y="2550962"/>
            <a:ext cx="329975" cy="32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hash table can handle collisions, but we still want to keep the number of collisions low (otherwise buckets are large)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Integers are relatively easy to hash, but what about strings?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Each object can implement a __hash__(self) method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Write code to turn your object into an int 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makes a good hash function?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Needs to return a number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Should minimize the number of collisions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Should “look random” to maximize spread of values</a:t>
            </a:r>
            <a:endParaRPr/>
          </a:p>
        </p:txBody>
      </p:sp>
      <p:sp>
        <p:nvSpPr>
          <p:cNvPr id="224" name="Google Shape;224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Functions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 Strings</a:t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Attempt #1</a:t>
            </a:r>
            <a:r>
              <a:rPr lang="en"/>
              <a:t>: Use the length of the string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30"/>
          <p:cNvSpPr txBox="1"/>
          <p:nvPr/>
        </p:nvSpPr>
        <p:spPr>
          <a:xfrm>
            <a:off x="3090625" y="1068575"/>
            <a:ext cx="5596200" cy="1032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0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'hi'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2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'abc'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3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3090625" y="2247725"/>
            <a:ext cx="5596200" cy="21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Is this a good hash function?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Easy to make collisions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Length of string is concentrated for most strings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 Strings</a:t>
            </a:r>
            <a:endParaRPr/>
          </a:p>
        </p:txBody>
      </p:sp>
      <p:sp>
        <p:nvSpPr>
          <p:cNvPr id="240" name="Google Shape;240;p3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Every character is represented by a number in the computer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</a:pPr>
            <a:r>
              <a:rPr lang="en"/>
              <a:t>ASCII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‘ ‘=32, ..., ‘a’=97, ‘b’=98, …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Attempt #2: </a:t>
            </a:r>
            <a:r>
              <a:rPr lang="en"/>
              <a:t>Add up the ASCII values for each character</a:t>
            </a:r>
            <a:endParaRPr/>
          </a:p>
        </p:txBody>
      </p:sp>
      <p:sp>
        <p:nvSpPr>
          <p:cNvPr id="241" name="Google Shape;24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31"/>
          <p:cNvSpPr txBox="1"/>
          <p:nvPr/>
        </p:nvSpPr>
        <p:spPr>
          <a:xfrm>
            <a:off x="3090625" y="1657400"/>
            <a:ext cx="5596200" cy="1032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0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'hi'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104 (h) + 105 (i) = 209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hash(</a:t>
            </a:r>
            <a:r>
              <a:rPr lang="en" sz="135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'dog'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97 (d) + 111 (o) + 103 (g) = 314 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090625" y="2689400"/>
            <a:ext cx="5596200" cy="22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Is this a good hash function?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Definitely better than </a:t>
            </a:r>
            <a:r>
              <a:rPr b="1" lang="en"/>
              <a:t>Attempt #1</a:t>
            </a:r>
            <a:r>
              <a:rPr lang="en"/>
              <a:t>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it easy to make a collision? 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 Strings</a:t>
            </a:r>
            <a:endParaRPr/>
          </a:p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Last approach was good, but ignored crucial info: position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Instead of just summing the values, add information about position too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Many programming language (besides Python) use something like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Python’s is more complicated to avoid many real world attacks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idea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Don’t throw information away 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924" y="2132011"/>
            <a:ext cx="3532899" cy="8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 in Practice</a:t>
            </a:r>
            <a:endParaRPr/>
          </a:p>
        </p:txBody>
      </p:sp>
      <p:sp>
        <p:nvSpPr>
          <p:cNvPr id="257" name="Google Shape;257;p3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Hashing and equality are deeply related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two values are equal, they must hash to same value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you implement __eq__ and __hash__,</a:t>
            </a:r>
            <a:br>
              <a:rPr lang="en"/>
            </a:br>
            <a:r>
              <a:rPr lang="en"/>
              <a:t>they need to be consistent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Generally, people let Python make a good hash function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33"/>
          <p:cNvSpPr txBox="1"/>
          <p:nvPr/>
        </p:nvSpPr>
        <p:spPr>
          <a:xfrm>
            <a:off x="3090625" y="2142300"/>
            <a:ext cx="5596200" cy="2607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Example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__init__(self, a, b, c):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Initialize _a, _b, _c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__eq__(self, other):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self._a == other._a \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self._b = other._b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__hash__(self):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hash((self._a, self._b))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lang="en" sz="2200"/>
              <a:t>Brain Break</a:t>
            </a:r>
            <a:endParaRPr sz="2200"/>
          </a:p>
        </p:txBody>
      </p:sp>
      <p:sp>
        <p:nvSpPr>
          <p:cNvPr id="265" name="Google Shape;265;p3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7" name="Google Shape;267;p34"/>
          <p:cNvGrpSpPr/>
          <p:nvPr/>
        </p:nvGrpSpPr>
        <p:grpSpPr>
          <a:xfrm>
            <a:off x="234451" y="613658"/>
            <a:ext cx="372594" cy="360301"/>
            <a:chOff x="1247825" y="5001950"/>
            <a:chExt cx="443300" cy="428675"/>
          </a:xfrm>
        </p:grpSpPr>
        <p:sp>
          <p:nvSpPr>
            <p:cNvPr id="268" name="Google Shape;268;p34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og dogs eating GIF" id="274" name="Google Shape;2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088" y="303950"/>
            <a:ext cx="3619280" cy="45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 and Big Data</a:t>
            </a:r>
            <a:endParaRPr/>
          </a:p>
        </p:txBody>
      </p:sp>
      <p:sp>
        <p:nvSpPr>
          <p:cNvPr id="280" name="Google Shape;280;p3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Hashing is one of the key techniques used to help us work with large datasets.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There are many different types of algorithms that scale that involve hashing (and many more that don’t!)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Today we are just going to focus on one that helps us count</a:t>
            </a:r>
            <a:endParaRPr/>
          </a:p>
        </p:txBody>
      </p:sp>
      <p:sp>
        <p:nvSpPr>
          <p:cNvPr id="281" name="Google Shape;28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Counting</a:t>
            </a:r>
            <a:endParaRPr/>
          </a:p>
        </p:txBody>
      </p:sp>
      <p:sp>
        <p:nvSpPr>
          <p:cNvPr id="287" name="Google Shape;287;p3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 our start-up Schmoogle, we provide a search engine for the world to use.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care a lot about our customer’s privacy, but we also care about money so we want to figure out what the most searched terms are in order to better monetize our website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Very simple way to track queries as they come in: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Store a dictionary with keys that are queries and values that are counts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many keys would there be? Number of unique queries.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 Schmoogle this is fine, but does this approach scale to the scale of our main competitor, Google?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They get trillions of searches a year, 15% of which are brand new and never seen before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That’s a lot of keys</a:t>
            </a:r>
            <a:endParaRPr/>
          </a:p>
        </p:txBody>
      </p:sp>
      <p:sp>
        <p:nvSpPr>
          <p:cNvPr id="288" name="Google Shape;288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 by Hash</a:t>
            </a:r>
            <a:endParaRPr/>
          </a:p>
        </p:txBody>
      </p:sp>
      <p:sp>
        <p:nvSpPr>
          <p:cNvPr id="294" name="Google Shape;294;p3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Idea: Instead of storing all the queries, use a hash table that stores counts.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a new query comes in (“dog”)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Hash it to find the index (4)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Increment the count at that index (77 -&gt; 78)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Now to find the count for a query (“cat”)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Hash it to find the index (6)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Return that number (17)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Is the count of “cat” really 17?</a:t>
            </a:r>
            <a:endParaRPr/>
          </a:p>
        </p:txBody>
      </p:sp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96" name="Google Shape;296;p37"/>
          <p:cNvGraphicFramePr/>
          <p:nvPr/>
        </p:nvGraphicFramePr>
        <p:xfrm>
          <a:off x="3090600" y="33856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{EAE325B8-6960-46CD-B2AE-CAE9CA7AD504}</a:tableStyleId>
              </a:tblPr>
              <a:tblGrid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</a:tblGrid>
              <a:tr h="396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302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94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124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77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400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17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19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43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2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5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6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7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8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9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Sketching</a:t>
            </a:r>
            <a:endParaRPr/>
          </a:p>
        </p:txBody>
      </p:sp>
      <p:sp>
        <p:nvSpPr>
          <p:cNvPr id="302" name="Google Shape;302;p38"/>
          <p:cNvSpPr txBox="1"/>
          <p:nvPr>
            <p:ph idx="1" type="body"/>
          </p:nvPr>
        </p:nvSpPr>
        <p:spPr>
          <a:xfrm>
            <a:off x="3090625" y="575500"/>
            <a:ext cx="5596200" cy="25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technique is called a “sketch” of the data, it does not store all the data but lets us get the general idea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Answers will be approximations of the true values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Based on our counting scheme, the count we return is always an </a:t>
            </a:r>
            <a:r>
              <a:rPr lang="en"/>
              <a:t>overestimate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It’s not possible to “miss” a count, but it is possible for a collision to overcount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Collisions cause error in the counts, so to avoid them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/>
              <a:t>Use a bigger table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a better hash function</a:t>
            </a:r>
            <a:endParaRPr/>
          </a:p>
        </p:txBody>
      </p:sp>
      <p:sp>
        <p:nvSpPr>
          <p:cNvPr id="303" name="Google Shape;303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4" name="Google Shape;304;p38"/>
          <p:cNvSpPr txBox="1"/>
          <p:nvPr>
            <p:ph idx="1" type="body"/>
          </p:nvPr>
        </p:nvSpPr>
        <p:spPr>
          <a:xfrm>
            <a:off x="3090625" y="3397525"/>
            <a:ext cx="5596200" cy="10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Very clever idea: Use multiple hash tables with multiple hash functions to reduce chance of collisions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Agenda</a:t>
            </a:r>
            <a:endParaRPr/>
          </a:p>
        </p:txBody>
      </p:sp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2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Monday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Hashing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Wednesday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 Review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Thursday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 Review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Friday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Exam in class</a:t>
            </a:r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9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Count-Min Sketch</a:t>
            </a:r>
            <a:endParaRPr/>
          </a:p>
        </p:txBody>
      </p:sp>
      <p:sp>
        <p:nvSpPr>
          <p:cNvPr id="310" name="Google Shape;310;p39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</a:t>
            </a:r>
            <a:r>
              <a:rPr b="1" lang="en"/>
              <a:t>d </a:t>
            </a:r>
            <a:r>
              <a:rPr lang="en"/>
              <a:t>hash tables of size </a:t>
            </a:r>
            <a:r>
              <a:rPr b="1" lang="en"/>
              <a:t>w </a:t>
            </a:r>
            <a:r>
              <a:rPr lang="en"/>
              <a:t>with different hash functions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Every time an item comes in, </a:t>
            </a:r>
            <a:r>
              <a:rPr lang="en"/>
              <a:t>increment</a:t>
            </a:r>
            <a:r>
              <a:rPr lang="en"/>
              <a:t> the count in each table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 if two values collide in table 1, it’s unlikely they collide in table 2, 3, or 4!</a:t>
            </a:r>
            <a:endParaRPr/>
          </a:p>
        </p:txBody>
      </p:sp>
      <p:sp>
        <p:nvSpPr>
          <p:cNvPr id="311" name="Google Shape;311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2" name="Google Shape;3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2495349"/>
            <a:ext cx="5596200" cy="2061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Count-Min Sketch</a:t>
            </a:r>
            <a:endParaRPr/>
          </a:p>
        </p:txBody>
      </p:sp>
      <p:sp>
        <p:nvSpPr>
          <p:cNvPr id="318" name="Google Shape;318;p40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When we receive an item we look it up in all tables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result should we return?</a:t>
            </a:r>
            <a:endParaRPr/>
          </a:p>
        </p:txBody>
      </p:sp>
      <p:sp>
        <p:nvSpPr>
          <p:cNvPr id="319" name="Google Shape;31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0" name="Google Shape;3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625" y="2114325"/>
            <a:ext cx="5596200" cy="27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0"/>
          <p:cNvSpPr/>
          <p:nvPr/>
        </p:nvSpPr>
        <p:spPr>
          <a:xfrm>
            <a:off x="3048000" y="4113100"/>
            <a:ext cx="5420700" cy="77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Count-Min Sketch</a:t>
            </a:r>
            <a:endParaRPr/>
          </a:p>
        </p:txBody>
      </p:sp>
      <p:sp>
        <p:nvSpPr>
          <p:cNvPr id="327" name="Google Shape;327;p41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use this if the actual count is not of critical importance, but rather the rough idea is good enough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for page views, bad for counting payments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can’t use this if the values can ever decrease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Much better in terms of space!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plain old hash-table needs O(n) space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count-min-sketch needs O(wd) which can be much much smaller than 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get provable guarantees on how large the error is or how big to make w and d, but the math can be pretty advanced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Challenge: You can read more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334" name="Google Shape;334;p4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Important idea: Turn a value into something like a number and put it in a table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want to avoid collisions by using a good hash function, but they are inevitable so we must build in a way to handle them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Applications of hashing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“Instant” lookup for sets/dictionaries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Approximate counts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Much much more!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Cryptography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Approximate nearest-neighbor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 don’t want you to be able to implement a hash table from scratch, but I do want you to be able to understand the big idea</a:t>
            </a:r>
            <a:endParaRPr/>
          </a:p>
        </p:txBody>
      </p:sp>
      <p:sp>
        <p:nvSpPr>
          <p:cNvPr id="335" name="Google Shape;335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Structures</a:t>
            </a:r>
            <a:endParaRPr/>
          </a:p>
        </p:txBody>
      </p:sp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List: Series of values, each with an index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list.append(v)</a:t>
            </a:r>
            <a:r>
              <a:rPr lang="en"/>
              <a:t> 	</a:t>
            </a:r>
            <a:r>
              <a:rPr b="1" lang="en"/>
              <a:t>O(1)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v in list</a:t>
            </a:r>
            <a:r>
              <a:rPr lang="en"/>
              <a:t>		</a:t>
            </a:r>
            <a:r>
              <a:rPr b="1" lang="en"/>
              <a:t>O(n)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list[i]</a:t>
            </a:r>
            <a:r>
              <a:rPr lang="en"/>
              <a:t>			</a:t>
            </a:r>
            <a:r>
              <a:rPr b="1" lang="en"/>
              <a:t>O(1)</a:t>
            </a:r>
            <a:br>
              <a:rPr b="1" lang="en"/>
            </a:b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Set: Collection of unique values, no sense of “order”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set.add(v)</a:t>
            </a:r>
            <a:r>
              <a:rPr lang="en"/>
              <a:t>		</a:t>
            </a:r>
            <a:r>
              <a:rPr b="1" lang="en"/>
              <a:t>O(1)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v in set</a:t>
            </a:r>
            <a:r>
              <a:rPr lang="en"/>
              <a:t> 			</a:t>
            </a:r>
            <a:r>
              <a:rPr b="1" lang="en"/>
              <a:t>O(1)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et[i]</a:t>
            </a:r>
            <a:r>
              <a:rPr lang="en"/>
              <a:t> 			</a:t>
            </a:r>
            <a:r>
              <a:rPr b="1" lang="en"/>
              <a:t>Not allowed</a:t>
            </a:r>
            <a:br>
              <a:rPr b="1" lang="en"/>
            </a:b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Dictionary: Like a set, but maps distinct keys to values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dict[k] = v</a:t>
            </a:r>
            <a:r>
              <a:rPr lang="en"/>
              <a:t>		</a:t>
            </a:r>
            <a:r>
              <a:rPr b="1" lang="en"/>
              <a:t>O(1)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k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in dict</a:t>
            </a:r>
            <a:r>
              <a:rPr lang="en"/>
              <a:t> 		</a:t>
            </a:r>
            <a:r>
              <a:rPr b="1" lang="en"/>
              <a:t>O(1)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ict[k]</a:t>
            </a:r>
            <a:r>
              <a:rPr lang="en"/>
              <a:t> 			</a:t>
            </a:r>
            <a:r>
              <a:rPr b="1" lang="en"/>
              <a:t>O(1)</a:t>
            </a:r>
            <a:endParaRPr b="1"/>
          </a:p>
        </p:txBody>
      </p:sp>
      <p:sp>
        <p:nvSpPr>
          <p:cNvPr id="159" name="Google Shape;159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2"/>
          <p:cNvSpPr txBox="1"/>
          <p:nvPr/>
        </p:nvSpPr>
        <p:spPr>
          <a:xfrm>
            <a:off x="2892275" y="4298200"/>
            <a:ext cx="58380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How can the set/dictionary have run-times that don’t depend on the number of elements in the data structure?</a:t>
            </a:r>
            <a:endParaRPr b="1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</a:t>
            </a:r>
            <a:endParaRPr/>
          </a:p>
        </p:txBody>
      </p:sp>
      <p:sp>
        <p:nvSpPr>
          <p:cNvPr id="166" name="Google Shape;166;p23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secret: Accessing an index in a list is fast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Sets/Dictionaries are just lists behind the scenes 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Key ideas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Store a large list that is roomy (</a:t>
            </a:r>
            <a:r>
              <a:rPr b="1" lang="en"/>
              <a:t>“hash table”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a </a:t>
            </a:r>
            <a:r>
              <a:rPr b="1" lang="en"/>
              <a:t>“hash function”</a:t>
            </a:r>
            <a:r>
              <a:rPr lang="en"/>
              <a:t> to figure out the index for dat</a:t>
            </a:r>
            <a:r>
              <a:rPr lang="en"/>
              <a:t>a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/>
              <a:t>hash function</a:t>
            </a:r>
            <a:r>
              <a:rPr lang="en"/>
              <a:t> is a function that takes any arbitrary data and turns it into a fixed-sized value (i.e. a number)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will focus on numbers as the data first</a:t>
            </a:r>
            <a:endParaRPr/>
          </a:p>
        </p:txBody>
      </p:sp>
      <p:sp>
        <p:nvSpPr>
          <p:cNvPr id="167" name="Google Shape;167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of Ints</a:t>
            </a:r>
            <a:endParaRPr/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Hash Function: 	h(v) = v % 10</a:t>
            </a:r>
            <a:endParaRPr/>
          </a:p>
        </p:txBody>
      </p:sp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24"/>
          <p:cNvSpPr txBox="1"/>
          <p:nvPr/>
        </p:nvSpPr>
        <p:spPr>
          <a:xfrm>
            <a:off x="3090625" y="1113500"/>
            <a:ext cx="5596200" cy="22215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 = set()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11 % 10 == 1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49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49 % 10 == 9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24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24 % 10 == 4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7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 7 % 10 == 7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49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nums)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True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5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nums)   </a:t>
            </a:r>
            <a:r>
              <a:rPr lang="en" sz="135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False</a:t>
            </a:r>
            <a:endParaRPr sz="135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76" name="Google Shape;176;p24"/>
          <p:cNvGraphicFramePr/>
          <p:nvPr/>
        </p:nvGraphicFramePr>
        <p:xfrm>
          <a:off x="3090600" y="34994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{EAE325B8-6960-46CD-B2AE-CAE9CA7AD504}</a:tableStyleId>
              </a:tblPr>
              <a:tblGrid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  <a:gridCol w="559625"/>
              </a:tblGrid>
              <a:tr h="396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2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0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1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2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3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4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5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6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7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8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</a:rPr>
                        <a:t>9</a:t>
                      </a:r>
                      <a:endParaRPr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177" name="Google Shape;177;p24"/>
          <p:cNvSpPr txBox="1"/>
          <p:nvPr/>
        </p:nvSpPr>
        <p:spPr>
          <a:xfrm>
            <a:off x="3661150" y="34994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7007850" y="34994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8127225" y="34994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3661150" y="34994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11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5334500" y="34994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8127225" y="34994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49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5334500" y="34994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24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7007850" y="3499463"/>
            <a:ext cx="55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7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3090600" y="4452525"/>
            <a:ext cx="55962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What value could I add that breaks this? </a:t>
            </a:r>
            <a:endParaRPr b="1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Collision</a:t>
            </a:r>
            <a:endParaRPr/>
          </a:p>
        </p:txBody>
      </p:sp>
      <p:sp>
        <p:nvSpPr>
          <p:cNvPr id="191" name="Google Shape;191;p25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is nice and simple unless we get a collision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</a:t>
            </a:r>
            <a:r>
              <a:rPr b="1" lang="en"/>
              <a:t>collision </a:t>
            </a:r>
            <a:r>
              <a:rPr lang="en"/>
              <a:t>is when two values hash to the same index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Impossible to avoid when our hash table has a fixed size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Two ways to make this work well in practice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Now: Have a way of dealing with collisions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Later: Come up with hash functions that avoid collisions as much as possible</a:t>
            </a:r>
            <a:endParaRPr/>
          </a:p>
        </p:txBody>
      </p:sp>
      <p:sp>
        <p:nvSpPr>
          <p:cNvPr id="192" name="Google Shape;192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Chained Hashing</a:t>
            </a:r>
            <a:endParaRPr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we experience a collision, just store both values at that index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Under some reasonable assumptions, these buckets will be small compared to the size of the whole set of items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●"/>
            </a:pPr>
            <a:r>
              <a:rPr lang="en"/>
              <a:t>Care about the </a:t>
            </a:r>
            <a:r>
              <a:rPr b="1" lang="en"/>
              <a:t>load-factor </a:t>
            </a:r>
            <a:r>
              <a:rPr lang="en"/>
              <a:t>(num items / size of table)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○"/>
            </a:pPr>
            <a:r>
              <a:rPr lang="en"/>
              <a:t>If the load-factor is too high, these buckets will be big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rehash into a larger table to lower load-factor</a:t>
            </a:r>
            <a:endParaRPr/>
          </a:p>
        </p:txBody>
      </p:sp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7000" y="2381915"/>
            <a:ext cx="2730000" cy="2546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If we do the insertions in the following order, what is the resulting hash table? </a:t>
            </a:r>
            <a:r>
              <a:rPr lang="en"/>
              <a:t>Assume the following: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hash table has 4 slots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If there is a collision, add the new value at front of the chain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are using the hash function: h(v) = v % 4</a:t>
            </a:r>
            <a:endParaRPr/>
          </a:p>
        </p:txBody>
      </p:sp>
      <p:sp>
        <p:nvSpPr>
          <p:cNvPr id="206" name="Google Shape;206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7"/>
          <p:cNvSpPr txBox="1"/>
          <p:nvPr>
            <p:ph type="title"/>
          </p:nvPr>
        </p:nvSpPr>
        <p:spPr>
          <a:xfrm>
            <a:off x="269575" y="1700200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</a:t>
            </a:r>
            <a:endParaRPr/>
          </a:p>
        </p:txBody>
      </p:sp>
      <p:sp>
        <p:nvSpPr>
          <p:cNvPr id="208" name="Google Shape;208;p27"/>
          <p:cNvSpPr txBox="1"/>
          <p:nvPr/>
        </p:nvSpPr>
        <p:spPr>
          <a:xfrm>
            <a:off x="3090625" y="2145750"/>
            <a:ext cx="5596200" cy="14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 = set()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43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descr="This timer counts down silently until it reaches 0:00, then a police siren sounds to alert you that time is up." id="209" name="Google Shape;209;p27" title="1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950" y="3682697"/>
            <a:ext cx="1422875" cy="10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If we do the insertions in the following order, what is the resulting hash table? </a:t>
            </a:r>
            <a:r>
              <a:rPr lang="en"/>
              <a:t>Assume the following:</a:t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hash table has 4 slots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If there is a collision, add the new value at front of the chain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 are using the hash function: h(v) = v % 4</a:t>
            </a:r>
            <a:endParaRPr/>
          </a:p>
        </p:txBody>
      </p:sp>
      <p:sp>
        <p:nvSpPr>
          <p:cNvPr id="215" name="Google Shape;215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8"/>
          <p:cNvSpPr txBox="1"/>
          <p:nvPr>
            <p:ph type="title"/>
          </p:nvPr>
        </p:nvSpPr>
        <p:spPr>
          <a:xfrm>
            <a:off x="269575" y="1700325"/>
            <a:ext cx="2046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 min</a:t>
            </a:r>
            <a:endParaRPr/>
          </a:p>
        </p:txBody>
      </p:sp>
      <p:pic>
        <p:nvPicPr>
          <p:cNvPr descr="This timer counts down silently until it reaches 0:00, then a police siren sounds to alert you that time is up." id="217" name="Google Shape;217;p28" title="2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950" y="3682697"/>
            <a:ext cx="1422875" cy="1067156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8"/>
          <p:cNvSpPr txBox="1"/>
          <p:nvPr/>
        </p:nvSpPr>
        <p:spPr>
          <a:xfrm>
            <a:off x="3090625" y="2142300"/>
            <a:ext cx="5596200" cy="14028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 = set()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43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nums.add(</a:t>
            </a:r>
            <a:r>
              <a:rPr lang="en" sz="135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21</a:t>
            </a:r>
            <a:r>
              <a:rPr lang="en" sz="135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